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25EFE-95D1-4467-81E0-C30C7FC50D33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3518-B4E6-4D8C-A01C-A7312927666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25EFE-95D1-4467-81E0-C30C7FC50D33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3518-B4E6-4D8C-A01C-A7312927666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25EFE-95D1-4467-81E0-C30C7FC50D33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3518-B4E6-4D8C-A01C-A731292766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25EFE-95D1-4467-81E0-C30C7FC50D33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3518-B4E6-4D8C-A01C-A7312927666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25EFE-95D1-4467-81E0-C30C7FC50D33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3518-B4E6-4D8C-A01C-A7312927666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25EFE-95D1-4467-81E0-C30C7FC50D33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3518-B4E6-4D8C-A01C-A731292766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25EFE-95D1-4467-81E0-C30C7FC50D33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3518-B4E6-4D8C-A01C-A731292766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25EFE-95D1-4467-81E0-C30C7FC50D33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3518-B4E6-4D8C-A01C-A731292766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25EFE-95D1-4467-81E0-C30C7FC50D33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3518-B4E6-4D8C-A01C-A7312927666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25EFE-95D1-4467-81E0-C30C7FC50D33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3518-B4E6-4D8C-A01C-A731292766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25EFE-95D1-4467-81E0-C30C7FC50D33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3518-B4E6-4D8C-A01C-A731292766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D525EFE-95D1-4467-81E0-C30C7FC50D33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F743518-B4E6-4D8C-A01C-A7312927666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 algn="ctr" fontAlgn="base">
              <a:lnSpc>
                <a:spcPct val="80000"/>
              </a:lnSpc>
              <a:spcAft>
                <a:spcPct val="0"/>
              </a:spcAft>
              <a:buClr>
                <a:srgbClr val="31B6FD"/>
              </a:buClr>
              <a:buSzPct val="100000"/>
              <a:defRPr/>
            </a:pPr>
            <a:r>
              <a:rPr lang="ru-RU" sz="1600" i="1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Гулнева</a:t>
            </a:r>
            <a:r>
              <a:rPr lang="ru-RU" sz="1600" i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Елена </a:t>
            </a:r>
            <a:r>
              <a:rPr lang="ru-RU" sz="1600" i="1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Григорьевнва</a:t>
            </a:r>
            <a:r>
              <a:rPr lang="ru-RU" sz="1600" i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учитель физической культуры, высшей категории, МБОУ СОШ №3 им. Т. </a:t>
            </a:r>
            <a:r>
              <a:rPr lang="ru-RU" sz="1600" i="1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Гиззата</a:t>
            </a:r>
            <a:endParaRPr lang="ru-RU" sz="1600" i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1052737"/>
            <a:ext cx="7175351" cy="2160240"/>
          </a:xfrm>
        </p:spPr>
        <p:txBody>
          <a:bodyPr/>
          <a:lstStyle/>
          <a:p>
            <a:pPr marL="18288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400" dirty="0"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Calibri"/>
              </a:rPr>
              <a:t>Технологическая карта урока как основная составляющая планирования современного урока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2400" dirty="0"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</a:br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584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429000"/>
            <a:ext cx="7592631" cy="1800200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Технологическая карта урока – это способ графического проектирования урока, таблица, позволяющая структурировать урок по выбранным учителем параметрам.</a:t>
            </a:r>
            <a:endParaRPr lang="ru-RU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285750" indent="-285750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Технологическая карта – это новый вид методической продукции, обеспечивающей эффективное и качественное преподавание учебных курсов в школе и возможность достижения планируемых результатов освоения основных образовательных программ на всех ступенях образования в соответствии с ФГОС второго поколения. </a:t>
            </a:r>
            <a:endParaRPr lang="ru-RU" sz="2000" dirty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buNone/>
            </a:pPr>
            <a:endParaRPr lang="ru-RU" sz="2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733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1700808"/>
            <a:ext cx="6512511" cy="3814360"/>
          </a:xfrm>
        </p:spPr>
        <p:txBody>
          <a:bodyPr/>
          <a:lstStyle/>
          <a:p>
            <a:pPr marL="0" indent="0" algn="l">
              <a:buNone/>
            </a:pPr>
            <a:r>
              <a:rPr lang="ru-RU" sz="2800" dirty="0"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1 шаг.  </a:t>
            </a:r>
            <a:br>
              <a:rPr lang="ru-RU" sz="2800" dirty="0"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B4DCFA">
                    <a:lumMod val="50000"/>
                  </a:srgbClr>
                </a:solidFill>
                <a:effectLst/>
                <a:latin typeface="Times New Roman"/>
                <a:ea typeface="Times New Roman"/>
                <a:sym typeface="Symbol"/>
              </a:rPr>
              <a:t> </a:t>
            </a:r>
            <a:r>
              <a:rPr lang="ru-RU" sz="2800" dirty="0" smtClean="0">
                <a:solidFill>
                  <a:srgbClr val="B4DCFA">
                    <a:lumMod val="50000"/>
                  </a:srgbClr>
                </a:solidFill>
                <a:effectLst/>
                <a:latin typeface="Times New Roman"/>
                <a:ea typeface="Times New Roman"/>
                <a:sym typeface="Symbol"/>
              </a:rPr>
              <a:t> </a:t>
            </a: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четко 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определить и сформулировать для себя тему урока</a:t>
            </a: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;</a:t>
            </a:r>
            <a:br>
              <a:rPr lang="ru-RU" sz="2800" dirty="0" smtClean="0"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   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Times New Roman"/>
                <a:sym typeface="Symbol"/>
              </a:rPr>
              <a:t>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  определить место темы в учебном курсе;</a:t>
            </a:r>
            <a:br>
              <a:rPr lang="ru-RU" sz="2800" dirty="0"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   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Times New Roman"/>
                <a:sym typeface="Symbol"/>
              </a:rPr>
              <a:t>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  определить ведущие понятия, на которые опирается данный урок, иначе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Times New Roman"/>
                <a:sym typeface="Symbol"/>
              </a:rPr>
              <a:t>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 говоря, посмотреть на урок ретроспективно;</a:t>
            </a:r>
            <a:br>
              <a:rPr lang="ru-RU" sz="2800" dirty="0"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</a:br>
            <a:r>
              <a:rPr lang="ru-RU" sz="6000" dirty="0">
                <a:effectLst/>
                <a:latin typeface="Times New Roman"/>
                <a:ea typeface="Times New Roman"/>
              </a:rPr>
              <a:t> </a:t>
            </a:r>
            <a:endParaRPr lang="ru-RU" sz="5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208912" cy="897280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Деятельность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учителя при проектировании урока в условиях внедрения ФГОС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182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2 шаг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. Определить и четко сформулировать для себя и отдельно для учащихся целевую установку урока - зачем он вообще нужен?</a:t>
            </a:r>
            <a:endParaRPr lang="ru-RU" sz="3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450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45720" indent="0"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3 шаг.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</a:p>
          <a:p>
            <a:pPr marL="45720" indent="0"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1.Спланировать учебный материал </a:t>
            </a:r>
          </a:p>
          <a:p>
            <a:pPr marL="45720" indent="0"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2.Подобрать учебные задания, целью которых является: </a:t>
            </a:r>
          </a:p>
          <a:p>
            <a:pPr marL="45720" indent="0"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3.Упорядочить учебные задания в соответствии с принципом "от простого к сложному". </a:t>
            </a:r>
          </a:p>
          <a:p>
            <a:pPr marL="45720" indent="0"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4.Составить три набора заданий: </a:t>
            </a:r>
          </a:p>
          <a:p>
            <a:pPr marL="45720" indent="0">
              <a:spcAft>
                <a:spcPts val="0"/>
              </a:spcAft>
              <a:buNone/>
            </a:pP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5. Определить, с помощью, каких педагогических технологий вы будете достигать поставленной цели: </a:t>
            </a:r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214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 algn="ctr">
              <a:spcAft>
                <a:spcPts val="0"/>
              </a:spcAft>
              <a:buNone/>
            </a:pP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Шаг 4.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 Продумать "изюминку" урока. </a:t>
            </a:r>
            <a:endParaRPr lang="ru-RU" sz="3600" dirty="0">
              <a:solidFill>
                <a:schemeClr val="bg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algn="ctr"/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689168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Шаг 5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. Разработка структуры урока, расчет времени, требуемого для каждого этапа и вида деятельности учащихся, подбор методических приемов и техник для каждого этапа урока. Сгруппировать отобранный учебный материал. Для этого подумать, в какой последовательности будет организована работа с отобранным материалом, как будет осуществлена смена видов деятельности учащихся.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79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spcAft>
                <a:spcPts val="0"/>
              </a:spcAft>
              <a:buNone/>
            </a:pP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Шаг 6.</a:t>
            </a:r>
            <a:r>
              <a:rPr lang="ru-RU" sz="36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 Определение способов оценки результатов урока и рефлексии учащимися хода урока и результатов собственной деятельности. </a:t>
            </a:r>
            <a:endParaRPr lang="ru-RU" sz="3200" dirty="0">
              <a:solidFill>
                <a:schemeClr val="bg2">
                  <a:lumMod val="50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1594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45720" indent="0"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Шаг 7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. Разработка домашнего задания, ориентированного на создание учащимися образовательных продуктов, объективирующих их личностные приращения как результат урока. При этом к домашнему заданию предъявляются те же требования, что и к оценочным заданиям в ходе урока: оно должно быть комплексным, предоставлять возможность обучающимися по своему выбору выходить на разные уровни выполнения задания и представления результатов. </a:t>
            </a:r>
          </a:p>
          <a:p>
            <a:pPr marL="45720" indent="0">
              <a:buNone/>
            </a:pPr>
            <a:endParaRPr lang="ru-RU" sz="1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82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45720" indent="0" algn="ctr"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Шаг 8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. Подготовить оборудование для урока.</a:t>
            </a:r>
            <a:endParaRPr lang="ru-RU" sz="2800" dirty="0">
              <a:solidFill>
                <a:schemeClr val="bg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45720" indent="0" algn="ctr">
              <a:buNone/>
            </a:pP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 Составить список необходимых учебно- наглядных пособий, приборов и т. д. Продумать вид классной доски, чтобы весь новый материал остался на доске в виде опорного конспекта.</a:t>
            </a:r>
            <a:endParaRPr lang="ru-RU" sz="2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439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45720" indent="0" algn="ctr">
              <a:spcAft>
                <a:spcPts val="0"/>
              </a:spcAft>
              <a:buNone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Структура урока освоения новых знаний, построенного на основе системно-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деятельностного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 метода, имеет следующие этапы: </a:t>
            </a:r>
            <a:endParaRPr lang="ru-RU" sz="1800" dirty="0">
              <a:solidFill>
                <a:schemeClr val="bg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45720" indent="0" algn="ctr">
              <a:buNone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    1. </a:t>
            </a:r>
            <a:r>
              <a:rPr lang="ru-RU" sz="2000" i="1" u="sng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Мотивация к учебной </a:t>
            </a:r>
            <a:r>
              <a:rPr lang="ru-RU" sz="2000" i="1" u="sng" dirty="0" smtClean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деятельности</a:t>
            </a:r>
          </a:p>
          <a:p>
            <a:pPr marL="45720" indent="0" algn="ctr">
              <a:spcAft>
                <a:spcPts val="0"/>
              </a:spcAft>
              <a:buNone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2. </a:t>
            </a:r>
            <a:r>
              <a:rPr lang="ru-RU" sz="2000" i="1" u="sng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Актуализация знаний и фиксирование индивидуального затруднения в пробном учебном действии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.</a:t>
            </a:r>
            <a:endParaRPr lang="ru-RU" sz="1800" dirty="0">
              <a:solidFill>
                <a:schemeClr val="bg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45720" indent="0" algn="ctr">
              <a:buNone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3. </a:t>
            </a:r>
            <a:r>
              <a:rPr lang="ru-RU" sz="2000" i="1" u="sng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Постановка учебной задачи</a:t>
            </a:r>
            <a:r>
              <a:rPr lang="ru-RU" sz="2000" u="sng" dirty="0" smtClean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.</a:t>
            </a:r>
          </a:p>
          <a:p>
            <a:pPr marL="45720" indent="0" algn="ctr">
              <a:buNone/>
            </a:pP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4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. </a:t>
            </a:r>
            <a:r>
              <a:rPr lang="ru-RU" sz="2000" i="1" u="sng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Построение проекта выхода из затруднения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. </a:t>
            </a:r>
            <a:endParaRPr lang="ru-RU" sz="2000" dirty="0" smtClean="0">
              <a:solidFill>
                <a:schemeClr val="bg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45720" indent="0" algn="ctr">
              <a:buNone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5. </a:t>
            </a:r>
            <a:r>
              <a:rPr lang="ru-RU" sz="2000" i="1" u="sng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Реализация построенного проекта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. </a:t>
            </a:r>
            <a:endParaRPr lang="ru-RU" sz="2000" dirty="0" smtClean="0">
              <a:solidFill>
                <a:schemeClr val="bg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45720" indent="0" algn="ctr">
              <a:buNone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6. </a:t>
            </a:r>
            <a:r>
              <a:rPr lang="ru-RU" sz="2000" i="1" u="sng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Первичное закрепление с проговариванием во внешней речи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.</a:t>
            </a:r>
          </a:p>
          <a:p>
            <a:pPr marL="45720" indent="0" algn="ctr">
              <a:buNone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7. </a:t>
            </a:r>
            <a:r>
              <a:rPr lang="ru-RU" sz="2000" i="1" u="sng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Самостоятельная работа с самопроверкой по эталону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.</a:t>
            </a:r>
          </a:p>
          <a:p>
            <a:pPr marL="45720" indent="0" algn="ctr">
              <a:buNone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8. </a:t>
            </a:r>
            <a:r>
              <a:rPr lang="ru-RU" sz="2000" i="1" u="sng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Включение в систему знаний и повторение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.</a:t>
            </a:r>
          </a:p>
          <a:p>
            <a:pPr marL="45720" indent="0" algn="ctr">
              <a:spcAft>
                <a:spcPts val="0"/>
              </a:spcAft>
              <a:buNone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9. </a:t>
            </a:r>
            <a:r>
              <a:rPr lang="ru-RU" sz="2000" i="1" u="sng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Рефлексия учебной деятельности на уроке (итог урока).</a:t>
            </a:r>
            <a:endParaRPr lang="ru-RU" sz="1800" dirty="0">
              <a:solidFill>
                <a:schemeClr val="bg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7422953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41</TotalTime>
  <Words>448</Words>
  <Application>Microsoft Office PowerPoint</Application>
  <PresentationFormat>Экран (4:3)</PresentationFormat>
  <Paragraphs>29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Технологическая карта урока как основная составляющая планирования современного урока </vt:lpstr>
      <vt:lpstr>Технологическая карта урока – это способ графического проектирования урока, таблица, позволяющая структурировать урок по выбранным учителем параметрам.</vt:lpstr>
      <vt:lpstr>1 шаг.     четко определить и сформулировать для себя тему урока;      определить место темы в учебном курсе;      определить ведущие понятия, на которые опирается данный урок, иначе говоря, посмотреть на урок ретроспективно; 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Технологическая карта урока как основная составляющая планирования современного урока</dc:title>
  <dc:creator>евросеть</dc:creator>
  <cp:lastModifiedBy>евросеть</cp:lastModifiedBy>
  <cp:revision>5</cp:revision>
  <dcterms:created xsi:type="dcterms:W3CDTF">2017-01-14T14:24:54Z</dcterms:created>
  <dcterms:modified xsi:type="dcterms:W3CDTF">2017-01-16T15:18:50Z</dcterms:modified>
</cp:coreProperties>
</file>